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662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333" r:id="rId13"/>
    <p:sldId id="302" r:id="rId14"/>
    <p:sldId id="264" r:id="rId15"/>
    <p:sldId id="334" r:id="rId16"/>
    <p:sldId id="266" r:id="rId17"/>
    <p:sldId id="265" r:id="rId18"/>
    <p:sldId id="276" r:id="rId19"/>
    <p:sldId id="303" r:id="rId20"/>
    <p:sldId id="293" r:id="rId21"/>
    <p:sldId id="335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38" r:id="rId43"/>
    <p:sldId id="319" r:id="rId44"/>
    <p:sldId id="321" r:id="rId45"/>
    <p:sldId id="323" r:id="rId46"/>
    <p:sldId id="322" r:id="rId47"/>
    <p:sldId id="324" r:id="rId48"/>
    <p:sldId id="288" r:id="rId49"/>
    <p:sldId id="289" r:id="rId50"/>
    <p:sldId id="320" r:id="rId51"/>
    <p:sldId id="274" r:id="rId52"/>
    <p:sldId id="340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 showGuides="1">
      <p:cViewPr varScale="1">
        <p:scale>
          <a:sx n="59" d="100"/>
          <a:sy n="59" d="100"/>
        </p:scale>
        <p:origin x="1362" y="78"/>
      </p:cViewPr>
      <p:guideLst>
        <p:guide orient="horz" pos="217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USMAN GHANI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11-05-2025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2340" y="107950"/>
            <a:ext cx="10515600" cy="935990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Wrangling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69060"/>
            <a:ext cx="5181600" cy="548957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performed exploratory data analysis and determined the training labels.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calculated the number of launches at each site, and the number and occurrence of each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created landing outcome label from outcome column and exported the results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link to the notebook is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https://github.com/G-o-ah/IBM-SpaceX-Capestone/blob/main/Data%20Wrangling.ipynb</a:t>
            </a:r>
          </a:p>
        </p:txBody>
      </p:sp>
      <p:pic>
        <p:nvPicPr>
          <p:cNvPr id="2" name="Content Placeholder 1" descr="Orbits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1337310"/>
            <a:ext cx="583882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129540"/>
            <a:ext cx="10515600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8750" y="1305560"/>
            <a:ext cx="11874500" cy="53492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explored the data by visualizing the relationship between flight number and launch Site, payload and launch site, success rate of each orbit type, flight number and orbit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bar diagram makes it easy to compare sets of data between different groups at a glance.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graph represents categories on one axis and a discrete value in the other. The goal is to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show the relationship between the two axes. Bar charts can also show big changes in data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 graphs are useful in that they show data variables and trends very clearly and can help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make predictions about the results of data not yet recorded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LINK: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http://github.com/G-o-ah/IBM-SpaceX-Capestone/blob/main/EDA%20with%20Data%20Visualization.ipynb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1190"/>
          </a:xfrm>
        </p:spPr>
        <p:txBody>
          <a:bodyPr/>
          <a:lstStyle/>
          <a:p>
            <a:r>
              <a:rPr lang="en-US" sz="36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EDA with Data Visualization</a:t>
            </a:r>
            <a:endParaRPr lang="en-US" sz="3600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 descr="dv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050" y="2162175"/>
            <a:ext cx="5181600" cy="4695825"/>
          </a:xfrm>
          <a:prstGeom prst="rect">
            <a:avLst/>
          </a:prstGeom>
        </p:spPr>
      </p:pic>
      <p:pic>
        <p:nvPicPr>
          <p:cNvPr id="11" name="Content Placeholder 10" descr="dc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05525" y="2049145"/>
            <a:ext cx="5181600" cy="465899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81050" y="1348740"/>
            <a:ext cx="493014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Visualize the relationship between success rate of each orbit type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105525" y="1404620"/>
            <a:ext cx="5348605" cy="504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Visualize the launch success yearly trend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7785" y="1282700"/>
            <a:ext cx="12134215" cy="604139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224155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70255" y="1366520"/>
            <a:ext cx="10515600" cy="54165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names of the unique launch sites in the space mission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5 records where launch sites begin with the string 'CCA'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total payload mass carried by boosters launched by NASA (CRS)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average payload mass carried by booster version F9 v1.1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the date when the first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succesful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landing outcome in ground pad was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acheive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the boosters which have success in drone ship and have payload mass greater than 4000 but less than 6000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the total number of successful and failure mission outcomes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all the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booster_versions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have carried the maximum payload mass. Use a subquery.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the records which will display the month names, failure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landing_outcomes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drone ship ,booster versions,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launch_site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months in year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https://github.com/G-o-ah/IBM-SpaceX-Capestone/blob/main/EDA%20With%20SQL.ipynb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75740"/>
            <a:ext cx="10972800" cy="53822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marked all launch sites, and added map objects such as markers, circles, lines to mark the success or failure of launches for each site on the folium map.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assigned the feature launch outcomes (failure or success) to class 0 and 1.i.e., 0 for failure, and 1 for success.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the color-labeled marker clusters, we identified which launch sites have relatively high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2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LINK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https://github.com/G-o-ah/IBM-SpaceX-Capestone/blob/main/Interactive_Visual_Analytics_Folium.ipynb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calculated the distances between a launch site to its proximities. We answered some question for instance: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Are launch sites near railways, highways and coastlines.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launch sites keep certain distance away from cities.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147955"/>
            <a:ext cx="10515600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Build an Interactive Map with 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11421110" cy="5451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built an interactive dashboard with Plotly dash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plotted pie charts showing the total launches by a certain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plotted scatter graph showing the relationship with Outcome and Payload Mass (Kg) for the different booster version.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link</a:t>
            </a:r>
            <a:r>
              <a:rPr lang="en-IN" altLang="en-US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https://github.com/G-o-ah/IBM-SpaceX-Capestone/blob/main/IBM_Dash.py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255" y="129540"/>
            <a:ext cx="10515600" cy="9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 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79730" y="1388110"/>
            <a:ext cx="11688445" cy="54076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loaded the data 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numpy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pandas, transformed the data, split our data into training and testing.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built different machine learning models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using different methods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tune different hyperparameters 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used accuracy as the metric for our model, improved the model using feature engineering and algorithm tuning.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found the best performing classification model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https://github.com/G-o-ah/IBM-SpaceX-Capestone/blob/main/Machine%20Learning%20Prediction.ipynb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255" y="208915"/>
            <a:ext cx="10515600" cy="878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375" y="1807210"/>
            <a:ext cx="11188700" cy="461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results</a:t>
            </a:r>
          </a:p>
          <a:p>
            <a:pPr lvl="1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255" y="161290"/>
            <a:ext cx="10515600" cy="926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84010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Flight Number vs. Launch Site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pic>
        <p:nvPicPr>
          <p:cNvPr id="2" name="Content Placeholder 1" descr="new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145" y="1447165"/>
            <a:ext cx="7653655" cy="51136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0195" y="1447165"/>
            <a:ext cx="4064000" cy="52444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CCAFS SLC-40 (top row) and KSC LC-39A (bottom row) have many high‐flight-number missions, and most of those later flights are successful (more orange dots as x increases)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VAFB SLC-4E (middle row) has fewer total missions, and successes (orange) start appearing at mid-range flight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success rate improves with higher flight numbers (more orange than blue on the right side), reflecting growing operational maturity.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654810"/>
            <a:ext cx="5166995" cy="48958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255" y="158750"/>
            <a:ext cx="105156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25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Payload vs. Launch Site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2230" y="1386205"/>
            <a:ext cx="5653405" cy="5487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CCAFS SLC-40 (top row) launches payloads between ~2 000 kg and ~8 000 kg, with a mix early on but nearly all successes at higher masses.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VAFB SLC-4E (middle) has fewer launches, clustered under ~3 000 kg and around ~10 000 kg, with success improving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LC-39A (bottom) handles the widest range (up to ~15 000 kg), and almost every high-mass mission from this site succeeded.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heavier payloads and later flights show higher success rates across all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 descr="downloa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8825" y="1386840"/>
            <a:ext cx="6108065" cy="5049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8709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Success Rate vs. Orbit 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dv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8300" y="1280160"/>
            <a:ext cx="6639560" cy="55156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0975" y="1442720"/>
            <a:ext cx="5570220" cy="535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100% success for deep-space and high-inclination orbits: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ES-L1, GEO, HEO, and SSO missions never failed in your dataset.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Very high success for very low Earth orbit (VLEO).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Moderate success  for LEO , MEO , and PO.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Lower success for ISS-resupply.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Lowest success for GTO missions.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dirty="0">
                <a:latin typeface="Book Antiqua" panose="02040602050305030304" charset="0"/>
                <a:cs typeface="Book Antiqua" panose="02040602050305030304" charset="0"/>
              </a:rPr>
              <a:t>SO shows 0% because there were no successful missions (likely only failures or no data).</a:t>
            </a:r>
          </a:p>
          <a:p>
            <a:endParaRPr lang="en-US" altLang="en-US" sz="1600" dirty="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b="1" dirty="0">
                <a:latin typeface="Book Antiqua" panose="02040602050305030304" charset="0"/>
                <a:cs typeface="Book Antiqua" panose="02040602050305030304" charset="0"/>
              </a:rPr>
              <a:t>In short, the hardest orbits (GTO, ISS) see the most failures, while unique deep-space (ES-L1, GEO, HEO) and Sun-synchronous (SSO) missions have perfect records</a:t>
            </a:r>
            <a:r>
              <a:rPr lang="en-US" altLang="en-US" b="1" dirty="0">
                <a:latin typeface="Book Antiqua" panose="02040602050305030304" charset="0"/>
                <a:cs typeface="Book Antiqua" panose="02040602050305030304" charset="0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Flight Number vs. Orbit 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2" name="Content Placeholder 1" descr="new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635" y="1473835"/>
            <a:ext cx="5738495" cy="52457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8745" y="1336040"/>
            <a:ext cx="6229350" cy="552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Flights across all orbits have more failures (blue), but success rates climb as flight number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and ISS missions (top rows) see a transition from mixed outcomes at low flight numbers to mostly successes beyond ~30.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GTO (mid row) also improves—early GTO flights had failures, but later flights become reliably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High-mass orbits like VLEO and MEO (lower rows) start later (higher flight numbers) and are predominantly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 orbits (SO, GEO, ES-L1) cluster at specific flight numbers with a few failures early on, then full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short, operational maturity shows up clearly: as SpaceX gains experience (higher flight numbers), success becomes the norm across every orbit.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34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Payload vs. Orbit 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 descr="downloa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4845" y="1427480"/>
            <a:ext cx="6196330" cy="52089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4810" y="1454150"/>
            <a:ext cx="4904105" cy="540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LEO/ISS (top rows) cluster at lower masses (&lt;4 000 kg). Early missions show mixed outcomes, but beyond ~2 000 kg almost all are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GTO missions (mid-row) dominate the 3 000–8 000 kg range. Failures occur early in that band, then orange successes take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High-mass orbits like VLEO (lower row) appear at &gt;12 000 kg and are almost entirely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Specialty orbits (ES-L1, SSO, HEO, GEO, SO) have only a handful of points—mostly orange—indicating strong success rates once those services ramped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line: as payload mass and operational experience grow, SpaceX’s success rate climbs across every orbit type.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090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Launch Success Yearly Trend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 descr="downloa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9120" y="1383030"/>
            <a:ext cx="6532880" cy="54749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68275" y="1383030"/>
            <a:ext cx="5259070" cy="5344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2010–2013: 0% success (no wins until 2013).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2014–2015: Climb into the 30–35%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2016: Jumps above 60%.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2017: Peaks near 85%.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2018: Dips to ~60%.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2019–2020: Rises again to around 90% in 2019 and stays in the mid-80% range by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line: SpaceX’s year-on-year launch success rate has steadily improved, stabilizing above 80% in recent years.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 descr="Screenshot 2025-05-12 001632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636895" y="1645920"/>
            <a:ext cx="6400165" cy="467550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31445"/>
            <a:ext cx="10515600" cy="956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All Launch Site Names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9775" y="1553845"/>
            <a:ext cx="4599668" cy="4873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distinct Keyword so that we can only show unique launch sites. %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line magic  so that we execute that line as a 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2" name="Content Placeholder 1" descr="Screenshot 2025-05-12 00562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051560" y="1435100"/>
            <a:ext cx="9952990" cy="398780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305435"/>
            <a:ext cx="105156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762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Launch Site Names Begin with 'CCA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'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091055" y="6024880"/>
            <a:ext cx="4071620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60020" y="5845175"/>
            <a:ext cx="10610215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used the query above to display 5 records where launch sites begin with `CCA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2" name="Content Placeholder 1" descr="Screenshot 2025-05-12 00591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87450" y="1527810"/>
            <a:ext cx="9048750" cy="330136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58115"/>
            <a:ext cx="1051560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Total Payload Mass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96290" y="5328920"/>
            <a:ext cx="9635490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calculated the total payload carried by boosters from NASA as 45596 using the query below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71855" y="5072380"/>
            <a:ext cx="9772015" cy="134683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calculated the average payload mass carried by booster version F9 v1.1 as 2928.4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123825"/>
            <a:ext cx="10515600" cy="96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Average Payload Mass by F9 v1.1</a:t>
            </a:r>
          </a:p>
        </p:txBody>
      </p:sp>
      <p:pic>
        <p:nvPicPr>
          <p:cNvPr id="2" name="Content Placeholder 1" descr="Screenshot 2025-05-12 0146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8680" y="1267460"/>
            <a:ext cx="10683875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Content Placeholder 1" descr="Screenshot 2025-05-12 01485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93065" y="1387475"/>
            <a:ext cx="11405235" cy="408241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05410"/>
            <a:ext cx="10515600" cy="982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First Successful Ground Landing Date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90625" y="5632450"/>
            <a:ext cx="8834120" cy="861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observed that the dates of the first successful landing outcome on ground pad was 22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December 2015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139065" y="1311275"/>
            <a:ext cx="11911965" cy="538416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methodologies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1. Data collection through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2. Data collection with web scrapping.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3. Data wrangling.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4. Exploratory Data Analysis with SQl.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5. Exploratory Data Analysis with Data Visualization.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6. Interactive Visual Analytics with Folium.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7. Interactive Dashboard with Plotly Dash.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all results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1.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Exploratory Data Analysis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2.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Interactive analytics in screenshots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3.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Predictive Analytics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255" y="413385"/>
            <a:ext cx="10515600" cy="674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Executive Summary</a:t>
            </a:r>
            <a:endParaRPr lang="en-US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Content Placeholder 1" descr="Screenshot 2025-05-12 015048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9750" y="1280160"/>
            <a:ext cx="11070590" cy="4186555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123825"/>
            <a:ext cx="10515600" cy="852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Successful Drone Ship Landing with Payload between 4000 and 6000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795655" y="5667375"/>
            <a:ext cx="10051415" cy="1051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used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clause to filter for boosters which have successfully landed on drone ship and applied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condition to determine successful landing with payload mass greater than 4000 but less than 6000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pic>
        <p:nvPicPr>
          <p:cNvPr id="2" name="Content Placeholder 1" descr="Screenshot 2025-05-12 040410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61035" y="1357630"/>
            <a:ext cx="10983595" cy="383222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0"/>
            <a:ext cx="10515600" cy="1087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Total Number of Successful and Failure Mission Outcomes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57960" y="5640705"/>
            <a:ext cx="9605645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mission outcome = 100</a:t>
            </a:r>
          </a:p>
          <a:p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Total number of failed mission outcome = 1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Content Placeholder 1" descr="Screenshot 2025-05-12 040439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0560" y="1374775"/>
            <a:ext cx="10932160" cy="465074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75260"/>
            <a:ext cx="1051560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</a:t>
            </a:r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oosters Carried Maximum Payload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88340" y="6024880"/>
            <a:ext cx="10158730" cy="71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determined the booster that have carried the maximum payload using a subquery in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clause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MAX()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function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Content Placeholder 6" descr="Screenshot 2025-05-12 04054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96340" y="1306830"/>
            <a:ext cx="10383520" cy="419290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1073150" y="140970"/>
            <a:ext cx="10515600" cy="94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2015 Launch Records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73150" y="5718810"/>
            <a:ext cx="9865995" cy="986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SQLLite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support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monthnames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you need to use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(Date, 6,2) as month to get the months and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(Date,0,5)='2015' for year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used 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%%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cell magic which treat the entire cell as a 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Content Placeholder 6" descr="Screenshot 2025-05-12 040615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6360" y="1278255"/>
            <a:ext cx="11938000" cy="551243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05410"/>
            <a:ext cx="10515600" cy="91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5735"/>
            <a:ext cx="10515600" cy="932180"/>
          </a:xfrm>
        </p:spPr>
        <p:txBody>
          <a:bodyPr/>
          <a:lstStyle/>
          <a:p>
            <a:r>
              <a:rPr lang="en-IN" altLang="en-US">
                <a:solidFill>
                  <a:schemeClr val="accent5">
                    <a:lumMod val="75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LAUNCH SITES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 descr="Screenshot 2025-05-12 05070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80" y="1297940"/>
            <a:ext cx="11135995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010"/>
          </a:xfrm>
        </p:spPr>
        <p:txBody>
          <a:bodyPr/>
          <a:lstStyle/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LAUNCH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80450" y="6042025"/>
            <a:ext cx="2777490" cy="385445"/>
          </a:xfrm>
        </p:spPr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 descr="Screenshot 2025-05-12 05115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2695" y="1981835"/>
            <a:ext cx="4371975" cy="4038600"/>
          </a:xfrm>
          <a:prstGeom prst="rect">
            <a:avLst/>
          </a:prstGeom>
        </p:spPr>
      </p:pic>
      <p:pic>
        <p:nvPicPr>
          <p:cNvPr id="7" name="Content Placeholder 6" descr="Screenshot 2025-05-12 05112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8140" y="2033905"/>
            <a:ext cx="4827270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CONTINUED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 descr="Screenshot 2025-05-12 05105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2670" y="1953260"/>
            <a:ext cx="4772025" cy="4095750"/>
          </a:xfrm>
          <a:prstGeom prst="rect">
            <a:avLst/>
          </a:prstGeom>
        </p:spPr>
      </p:pic>
      <p:pic>
        <p:nvPicPr>
          <p:cNvPr id="11" name="Content Placeholder 10" descr="Screenshot 2025-05-12 05134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28105" y="1953260"/>
            <a:ext cx="542099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 descr="Screenshot 2025-05-12 05155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15060" y="1691005"/>
            <a:ext cx="10372725" cy="5042535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217805"/>
            <a:ext cx="10515600" cy="86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Distances to Proximities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40" y="254635"/>
            <a:ext cx="10530205" cy="849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Introduction</a:t>
            </a:r>
            <a:endParaRPr lang="en-US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14325" y="1290955"/>
            <a:ext cx="10633075" cy="5481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background and context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factors determine if the rocket will land successfully?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interaction amongst various features that determine the success rate of a successful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operating conditions needs to be in place to ensure a successful landing program.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 descr="Screenshot 2025-05-12 053938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310" y="1360170"/>
            <a:ext cx="12125325" cy="4191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011" y="7954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Show the screenshot of launch success count for all sites, in a </a:t>
            </a:r>
            <a:r>
              <a:rPr lang="en-US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piechart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2615" y="5770880"/>
            <a:ext cx="10683875" cy="75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KSC</a:t>
            </a:r>
            <a:r>
              <a:rPr sz="2400" b="1" spc="2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b="1" spc="-8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LC-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39A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has the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successful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launches</a:t>
            </a:r>
            <a:r>
              <a:rPr sz="2400" b="1" spc="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amongst launch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sites </a:t>
            </a:r>
            <a:r>
              <a:rPr lang="en-IN" sz="24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41.2%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2" name="Content Placeholder 1" descr="Screenshot 2025-05-12 05390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255" y="1407795"/>
            <a:ext cx="11347450" cy="417957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95250"/>
            <a:ext cx="10515600" cy="1312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piechart</a:t>
            </a:r>
            <a:r>
              <a:rPr lang="en-US" sz="36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 for the launch site with highest launch success ratio</a:t>
            </a:r>
            <a:endParaRPr lang="en-US" sz="36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endParaRPr lang="en-US" sz="36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2455" y="5891530"/>
            <a:ext cx="10865485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  <a:tabLst>
                <a:tab pos="18415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KSC</a:t>
            </a:r>
            <a:r>
              <a:rPr sz="2400" b="1" spc="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b="1" spc="-8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LC-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39A</a:t>
            </a: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highest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success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rate</a:t>
            </a:r>
            <a:r>
              <a:rPr sz="2400" b="1" spc="4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amongst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sites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76.9%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tabLst>
                <a:tab pos="18415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successful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launches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failed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launches</a:t>
            </a:r>
            <a:r>
              <a:rPr lang="en-IN" sz="24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2" name="Content Placeholder 1" descr="Screenshot 2025-05-12 05395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325" y="1581785"/>
            <a:ext cx="12131675" cy="5045710"/>
          </a:xfrm>
          <a:prstGeom prst="rect">
            <a:avLst/>
          </a:prstGeom>
        </p:spPr>
      </p:pic>
      <p:sp>
        <p:nvSpPr>
          <p:cNvPr id="12" name="Title 1"/>
          <p:cNvSpPr txBox="1"/>
          <p:nvPr/>
        </p:nvSpPr>
        <p:spPr>
          <a:xfrm>
            <a:off x="838200" y="493395"/>
            <a:ext cx="10515600" cy="1088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70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Show screenshots of Payload vs. Launch Outcome scatter plot for all sites, with different payload selected in the range slider</a:t>
            </a:r>
            <a:endParaRPr lang="en-US" sz="270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7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Classification Accuracy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Content Placeholder 1" descr="Screenshot 2025-05-12 05483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040" y="1299210"/>
            <a:ext cx="11892915" cy="53517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850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Confusion Matrix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2" name="Content Placeholder 1" descr="Screenshot 2025-05-12 05492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65" y="1332865"/>
            <a:ext cx="11964035" cy="55251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398905"/>
            <a:ext cx="10509885" cy="4827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165"/>
              </a:spcBef>
              <a:tabLst>
                <a:tab pos="184150" algn="l"/>
              </a:tabLst>
            </a:pPr>
            <a:r>
              <a:rPr sz="2400" spc="6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</a:t>
            </a:r>
            <a:r>
              <a:rPr sz="2400" spc="-1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</a:t>
            </a:r>
            <a:r>
              <a:rPr sz="2400" spc="-2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</a:t>
            </a:r>
            <a:r>
              <a:rPr sz="2400" spc="-3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sites</a:t>
            </a:r>
            <a:r>
              <a:rPr sz="2400" spc="-1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are</a:t>
            </a:r>
            <a:r>
              <a:rPr sz="2400" spc="-2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sz="2400" spc="-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sz="2400" spc="-4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</a:t>
            </a:r>
            <a:r>
              <a:rPr sz="2400" spc="-2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1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coast</a:t>
            </a:r>
            <a:endParaRPr sz="24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80"/>
              </a:spcBef>
              <a:tabLst>
                <a:tab pos="184150" algn="l"/>
              </a:tabLst>
            </a:pPr>
            <a:r>
              <a:rPr sz="2400" b="1" spc="-5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</a:t>
            </a:r>
            <a:r>
              <a:rPr sz="2400" b="1" spc="-4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b="1" spc="-5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Success</a:t>
            </a:r>
            <a:r>
              <a:rPr sz="2400" spc="-55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sz="2400" spc="-6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Increases</a:t>
            </a:r>
            <a:r>
              <a:rPr sz="2400" spc="-4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</a:t>
            </a:r>
            <a:r>
              <a:rPr sz="2400" spc="-6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400" spc="-2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</a:t>
            </a:r>
            <a:endParaRPr lang="en-US" sz="24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Launch success rate started to increase in 2013 till 2020.</a:t>
            </a:r>
            <a:endParaRPr lang="en-US" sz="24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Orbits ES-L1, GEO, HEO, SSO, VLEO had the most success rate.</a:t>
            </a:r>
            <a:endParaRPr lang="en-US" sz="24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KSC LC-39A had the most successful launches of any sites.</a:t>
            </a:r>
            <a:endParaRPr lang="en-US" sz="24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Decision tree classifier is the best machine learning algorithm for this task.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649605" y="278765"/>
            <a:ext cx="10515600" cy="80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Conclusions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324100" y="3683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398905"/>
            <a:ext cx="10509885" cy="4827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https://github.com/G-o-ah/IBM-SpaceX-Capestone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649605" y="278765"/>
            <a:ext cx="10515600" cy="80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APpendix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324100" y="3683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5565" y="1355090"/>
            <a:ext cx="11963400" cy="5437505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collection methodology: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was collected using SpaceX API and web scraping from Wikipedia. 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 data wrangling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One-hot encoding was applied to categorical features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 exploratory data analysis (EDA) using visualization and SQL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 interactive visual analytics using Folium and Plotly Dash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 predictive analysis using classification models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build, tune, evaluate classification models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255" y="227330"/>
            <a:ext cx="10515600" cy="860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2075" y="1323340"/>
            <a:ext cx="11813540" cy="545719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data was collected using various methods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collection was done using get request to the SpaceX API.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Next, we decoded the response content as a Json using .json() function call and turn it into a pandas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dataframe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using .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json_normalize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().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then cleaned the data, checked for missing values and fill in missing values where necessary.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addition, we performed web scraping from Wikipedia for Falcon 9 launch records with BeautifulSoup.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objective was to extract the launch records as HTML table, parse the table and convert it to a pandas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dataframe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future analysis.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619125" y="228600"/>
            <a:ext cx="105156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Data 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/>
          <a:lstStyle/>
          <a:p>
            <a:r>
              <a:rPr lang="en-US" sz="32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Collection – SpaceX API</a:t>
            </a:r>
            <a:endParaRPr lang="en-US" sz="3200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412355" y="1135380"/>
            <a:ext cx="4646930" cy="5557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used the get request to the SpaceX API to collect data, clean the requested data and did some basic data wrangling and formatting.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link to the notebook is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https://github.com/G-o-ah/IBM-SpaceX-Capestone/blob/main/Data%20Collection%20API.ipynb</a:t>
            </a:r>
          </a:p>
        </p:txBody>
      </p:sp>
      <p:pic>
        <p:nvPicPr>
          <p:cNvPr id="8" name="Content Placeholder 7" descr="Screenshot (665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922655"/>
            <a:ext cx="6605905" cy="52343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42340" y="69850"/>
            <a:ext cx="10515600" cy="735965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Collection - Scraping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38925" y="1442720"/>
            <a:ext cx="5304155" cy="52997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applied web scrapping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webscrap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parsed the table and converted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https://github.com/G-o-ah/IBM-SpaceX-Capestone/blob/main/Data%20Collection%20Web%20Scrapping.ipynb</a:t>
            </a:r>
          </a:p>
        </p:txBody>
      </p:sp>
      <p:pic>
        <p:nvPicPr>
          <p:cNvPr id="5" name="Content Placeholder 4" descr="wc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1645" y="1423670"/>
            <a:ext cx="6170930" cy="5318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/>
</ds:datastoreItem>
</file>

<file path=customXml/itemProps2.xml><?xml version="1.0" encoding="utf-8"?>
<ds:datastoreItem xmlns:ds="http://schemas.openxmlformats.org/officeDocument/2006/customXml" ds:itemID="{7EFDA260-DDA0-422C-B7AE-778F653FBB36}">
  <ds:schemaRefs/>
</ds:datastoreItem>
</file>

<file path=customXml/itemProps3.xml><?xml version="1.0" encoding="utf-8"?>
<ds:datastoreItem xmlns:ds="http://schemas.openxmlformats.org/officeDocument/2006/customXml" ds:itemID="{FD840426-F08D-42AC-9846-A20E4AB85A2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2511</Words>
  <Application>Microsoft Office PowerPoint</Application>
  <PresentationFormat>Widescreen</PresentationFormat>
  <Paragraphs>275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Abadi</vt:lpstr>
      <vt:lpstr>Algerian</vt:lpstr>
      <vt:lpstr>Arial</vt:lpstr>
      <vt:lpstr>Arial Black</vt:lpstr>
      <vt:lpstr>Book Antiqua</vt:lpstr>
      <vt:lpstr>Calibri</vt:lpstr>
      <vt:lpstr>IBM Plex Mono SemiBold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SpaceX API</vt:lpstr>
      <vt:lpstr>Data Collection - Scraping</vt:lpstr>
      <vt:lpstr>Data Wrangling</vt:lpstr>
      <vt:lpstr>PowerPoint Presentation</vt:lpstr>
      <vt:lpstr>EDA with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SITES</vt:lpstr>
      <vt:lpstr>LAUNCH OUTCOMES</vt:lpstr>
      <vt:lpstr>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</vt:lpstr>
      <vt:lpstr>Confusion Matrix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Usman Ghani</cp:lastModifiedBy>
  <cp:revision>225</cp:revision>
  <dcterms:created xsi:type="dcterms:W3CDTF">2021-04-29T18:58:00Z</dcterms:created>
  <dcterms:modified xsi:type="dcterms:W3CDTF">2025-05-12T09:59:20Z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51EB2AE7637B4E539C4A5D9B2831FBCC_13</vt:lpwstr>
  </property>
  <property fmtid="{D5CDD505-2E9C-101B-9397-08002B2CF9AE}" pid="4" name="KSOProductBuildVer">
    <vt:lpwstr>1033-12.2.0.21172</vt:lpwstr>
  </property>
</Properties>
</file>